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Nunito"/>
      <p:regular r:id="rId37"/>
      <p:bold r:id="rId38"/>
      <p:italic r:id="rId39"/>
      <p:boldItalic r:id="rId40"/>
    </p:embeddedFont>
    <p:embeddedFont>
      <p:font typeface="Maven Pro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Italic.fntdata"/><Relationship Id="rId20" Type="http://schemas.openxmlformats.org/officeDocument/2006/relationships/slide" Target="slides/slide15.xml"/><Relationship Id="rId42" Type="http://schemas.openxmlformats.org/officeDocument/2006/relationships/font" Target="fonts/MavenPro-bold.fntdata"/><Relationship Id="rId41" Type="http://schemas.openxmlformats.org/officeDocument/2006/relationships/font" Target="fonts/MavenPro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unito-italic.fntdata"/><Relationship Id="rId16" Type="http://schemas.openxmlformats.org/officeDocument/2006/relationships/slide" Target="slides/slide11.xml"/><Relationship Id="rId38" Type="http://schemas.openxmlformats.org/officeDocument/2006/relationships/font" Target="fonts/Nuni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0b0fe616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0b0fe616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acfe0c54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acfe0c54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0b0fe616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0b0fe616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0b0fe616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0b0fe616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082ad21b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082ad21b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0b0fe616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0b0fe616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 urchins - thick jelly coat, sperm binds to vitelline layer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Mammals - corona radiata, sperm binds to thick zona pellucida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0b0fe616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0b0fe616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0b0fe616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0b0fe616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comparison between these two is really weird.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So we have three parts: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Extracellular coat, 2. Extracellular matrix, and 3. egg cell membrane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 urchin: Digestion in 1, binding in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Mammal: Digestion AND binding in 2.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0b0fe616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0b0fe616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0b0fe616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0b0fe616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pole named so because it is “lively”, while vegetal just sits there…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remember it saying vegetarians eat eggs =&gt; yolky side is vegetal-pole = vegetable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obscure facts: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division in frog is equatorial, and 2nd is </a:t>
            </a:r>
            <a:r>
              <a:rPr lang="en"/>
              <a:t>meridional</a:t>
            </a:r>
            <a:r>
              <a:rPr lang="en"/>
              <a:t>, but actually begins before the first one finished.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3rd one is also equatorial.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blast = sprout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mere = part kinda?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acfe0c54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acfe0c54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b0fe616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b0fe616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0b0fe616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0b0fe616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Gastrula - little stomach. interesting?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0b347f39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70b347f39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0b0fe616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0b0fe616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0b0fe616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0b0fe616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0b0fe6165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70b0fe616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0b0fe6165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0b0fe616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0b0fe616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0b0fe616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70b347f3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70b347f3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0b347f3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70b347f3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Gastrula - little stomach. interesting?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acfe0c54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acfe0c54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Pathway: Seminiferous tubules -&gt; epididymis (gain motility) -&gt; vas deferens -&gt; (seminal vesicles, prostate gland, and bulbourethral glands contribute to semen) -&gt; urethra -&gt; vagina -&gt; cervix -&gt; uterus (egg meets it here)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0b347f39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70b347f39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Gastrula - little stomach. interesting?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0b347f39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0b347f39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Gastrula - little stomach. interesting?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acfe0c54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acfe0c54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distinction!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Oogonia complete </a:t>
            </a:r>
            <a:r>
              <a:rPr i="1" lang="en"/>
              <a:t>all</a:t>
            </a:r>
            <a:r>
              <a:rPr lang="en"/>
              <a:t> of their </a:t>
            </a:r>
            <a:r>
              <a:rPr lang="en"/>
              <a:t>divisions </a:t>
            </a:r>
            <a:r>
              <a:rPr lang="en"/>
              <a:t>before birth. That is, the ~2 million primary oocytes they have, arrested in </a:t>
            </a:r>
            <a:r>
              <a:rPr b="1" lang="en"/>
              <a:t>prophase I</a:t>
            </a:r>
            <a:r>
              <a:rPr lang="en"/>
              <a:t>, is all they have. During each menstrual cycle, one of the primary oocytes can finish meiosis I, but then it is arrested at </a:t>
            </a:r>
            <a:r>
              <a:rPr b="1" lang="en"/>
              <a:t>metaphase II</a:t>
            </a:r>
            <a:r>
              <a:rPr lang="en"/>
              <a:t>, only completing meiosis II upon sperm fertilization.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other hand, spermatogenesis are arrested in the spermatogonia phase until puberty, where they complete meiosis.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acfe0c54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acfe0c54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acfe0c54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acfe0c54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Long-loop = control from a peripheral endocrine gland, short-loop = control from pituitary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0b0fe616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0b0fe616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0b0fe616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0b0fe616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Aromatase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0b0fe616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0b0fe616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Follicles suppress one another by secreting AMH (Anti-Mullerian Hormone), so this further justifies why one follicle becomes dominant. </a:t>
            </a:r>
            <a:r>
              <a:rPr lang="en"/>
              <a:t>Bistable </a:t>
            </a:r>
            <a:r>
              <a:rPr lang="en"/>
              <a:t>system essentially, with one causing all others to die.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58923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Reproduction and Development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Derrick Liang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8,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 txBox="1"/>
          <p:nvPr/>
        </p:nvSpPr>
        <p:spPr>
          <a:xfrm>
            <a:off x="1303800" y="1617600"/>
            <a:ext cx="7030500" cy="30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 a certain estrogen level, it flips: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Positive feedback on hypothalamus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Granulosa make inhibin, lowering FSH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Luteal surge =&gt; ovulation (egg release)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Primary oocyte finally divides!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Theca + granulosa =&gt; corpus luteum</a:t>
            </a:r>
            <a:b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Estrogen thickens uterine lining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Proliferative phase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8" name="Google Shape;338;p22"/>
          <p:cNvSpPr txBox="1"/>
          <p:nvPr>
            <p:ph type="title"/>
          </p:nvPr>
        </p:nvSpPr>
        <p:spPr>
          <a:xfrm>
            <a:off x="127296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Cycle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(Mid-Late Follicular Phase)</a:t>
            </a:r>
            <a:endParaRPr/>
          </a:p>
        </p:txBody>
      </p:sp>
      <p:pic>
        <p:nvPicPr>
          <p:cNvPr id="339" name="Google Shape;339;p22"/>
          <p:cNvPicPr preferRelativeResize="0"/>
          <p:nvPr/>
        </p:nvPicPr>
        <p:blipFill rotWithShape="1">
          <a:blip r:embed="rId3">
            <a:alphaModFix/>
          </a:blip>
          <a:srcRect b="0" l="0" r="38593" t="0"/>
          <a:stretch/>
        </p:blipFill>
        <p:spPr>
          <a:xfrm>
            <a:off x="5908743" y="0"/>
            <a:ext cx="3237325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Google Shape;340;p22"/>
          <p:cNvCxnSpPr/>
          <p:nvPr/>
        </p:nvCxnSpPr>
        <p:spPr>
          <a:xfrm>
            <a:off x="8567525" y="1031700"/>
            <a:ext cx="0" cy="1217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22"/>
          <p:cNvCxnSpPr/>
          <p:nvPr/>
        </p:nvCxnSpPr>
        <p:spPr>
          <a:xfrm rot="10800000">
            <a:off x="6788199" y="2250249"/>
            <a:ext cx="1786800" cy="75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22"/>
          <p:cNvSpPr txBox="1"/>
          <p:nvPr/>
        </p:nvSpPr>
        <p:spPr>
          <a:xfrm>
            <a:off x="5895246" y="2087243"/>
            <a:ext cx="1188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Nunito"/>
                <a:ea typeface="Nunito"/>
                <a:cs typeface="Nunito"/>
                <a:sym typeface="Nunito"/>
              </a:rPr>
              <a:t>Turning Point -&gt;</a:t>
            </a:r>
            <a:endParaRPr b="1" sz="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Cycle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(Early-Mid Luteal Phase)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8" name="Google Shape;348;p23"/>
          <p:cNvSpPr txBox="1"/>
          <p:nvPr/>
        </p:nvSpPr>
        <p:spPr>
          <a:xfrm>
            <a:off x="1303800" y="1617600"/>
            <a:ext cx="7030500" cy="30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Corpus luteum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High</a:t>
            </a: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estrogen, progesterone, inhibin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Together inhibit hypothalamus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(Low FSH, LH -&gt; don’t want</a:t>
            </a:r>
            <a:b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more follicl</a:t>
            </a: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es)</a:t>
            </a:r>
            <a:b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Progesterone prepares endometrium </a:t>
            </a:r>
            <a:b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further (capillaries, glycogen, lipids)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Secretory phase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9" name="Google Shape;349;p23"/>
          <p:cNvPicPr preferRelativeResize="0"/>
          <p:nvPr/>
        </p:nvPicPr>
        <p:blipFill rotWithShape="1">
          <a:blip r:embed="rId3">
            <a:alphaModFix/>
          </a:blip>
          <a:srcRect b="0" l="0" r="82837" t="0"/>
          <a:stretch/>
        </p:blipFill>
        <p:spPr>
          <a:xfrm>
            <a:off x="6272181" y="0"/>
            <a:ext cx="9048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3"/>
          <p:cNvPicPr preferRelativeResize="0"/>
          <p:nvPr/>
        </p:nvPicPr>
        <p:blipFill rotWithShape="1">
          <a:blip r:embed="rId3">
            <a:alphaModFix/>
          </a:blip>
          <a:srcRect b="0" l="61266" r="1153" t="0"/>
          <a:stretch/>
        </p:blipFill>
        <p:spPr>
          <a:xfrm>
            <a:off x="7176981" y="0"/>
            <a:ext cx="19811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3"/>
          <p:cNvSpPr txBox="1"/>
          <p:nvPr/>
        </p:nvSpPr>
        <p:spPr>
          <a:xfrm>
            <a:off x="7677181" y="2434302"/>
            <a:ext cx="17343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Estrogen</a:t>
            </a:r>
            <a:endParaRPr b="1" sz="8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Inhibin</a:t>
            </a:r>
            <a:endParaRPr b="1" sz="800">
              <a:solidFill>
                <a:srgbClr val="3D85C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Nunito"/>
                <a:ea typeface="Nunito"/>
                <a:cs typeface="Nunito"/>
                <a:sym typeface="Nunito"/>
              </a:rPr>
              <a:t>Progesterone</a:t>
            </a:r>
            <a:endParaRPr b="1"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2" name="Google Shape;352;p23"/>
          <p:cNvSpPr txBox="1"/>
          <p:nvPr/>
        </p:nvSpPr>
        <p:spPr>
          <a:xfrm>
            <a:off x="8445221" y="883479"/>
            <a:ext cx="6864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LH   </a:t>
            </a:r>
            <a:r>
              <a:rPr b="1" lang="en" sz="8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FSH</a:t>
            </a:r>
            <a:endParaRPr b="1" sz="800">
              <a:solidFill>
                <a:srgbClr val="3D85C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Cycle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(Late Luteal Phase/Menstruation)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4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Corpus luteum degenerates to corpus albicans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Loss of estrogen/progesterone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Menses marks day 0 of next cycle, discharge of inner uterine lining/egg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Fertilization/pregnancy can save the egg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Human chorionic gonadotropin acts like LH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Maintain progesterone</a:t>
            </a:r>
            <a:endParaRPr sz="1600"/>
          </a:p>
        </p:txBody>
      </p:sp>
      <p:pic>
        <p:nvPicPr>
          <p:cNvPr id="359" name="Google Shape;3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200" y="3162850"/>
            <a:ext cx="3836799" cy="19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"/>
          <p:cNvSpPr txBox="1"/>
          <p:nvPr>
            <p:ph type="title"/>
          </p:nvPr>
        </p:nvSpPr>
        <p:spPr>
          <a:xfrm>
            <a:off x="2251200" y="2072100"/>
            <a:ext cx="46416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 for problems :)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Developmental Biology</a:t>
            </a:r>
            <a:endParaRPr/>
          </a:p>
        </p:txBody>
      </p:sp>
      <p:sp>
        <p:nvSpPr>
          <p:cNvPr id="370" name="Google Shape;370;p26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Fertilization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Cleavage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Morphogenesis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Gastrulation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Organogenesis</a:t>
            </a:r>
            <a:endParaRPr sz="1600"/>
          </a:p>
        </p:txBody>
      </p:sp>
      <p:pic>
        <p:nvPicPr>
          <p:cNvPr id="371" name="Google Shape;3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375" y="1273875"/>
            <a:ext cx="4144624" cy="386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Fertilization</a:t>
            </a:r>
            <a:endParaRPr/>
          </a:p>
        </p:txBody>
      </p:sp>
      <p:sp>
        <p:nvSpPr>
          <p:cNvPr id="377" name="Google Shape;377;p27"/>
          <p:cNvSpPr txBox="1"/>
          <p:nvPr>
            <p:ph idx="1" type="body"/>
          </p:nvPr>
        </p:nvSpPr>
        <p:spPr>
          <a:xfrm>
            <a:off x="1303800" y="1597875"/>
            <a:ext cx="7622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Mammalian sperm undergo capacitation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Ca</a:t>
            </a:r>
            <a:r>
              <a:rPr baseline="30000" lang="en" sz="1600"/>
              <a:t>2+</a:t>
            </a:r>
            <a:r>
              <a:rPr lang="en" sz="1600"/>
              <a:t> influx into sperm, cAMP increase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Blocks to polyspermy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Fast block - Na</a:t>
            </a:r>
            <a:r>
              <a:rPr baseline="30000" lang="en" sz="1600"/>
              <a:t>+</a:t>
            </a:r>
            <a:r>
              <a:rPr lang="en" sz="1600"/>
              <a:t> influx into egg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Sea urchins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Slow block - Ca</a:t>
            </a:r>
            <a:r>
              <a:rPr baseline="30000" lang="en" sz="1600"/>
              <a:t>2+</a:t>
            </a:r>
            <a:r>
              <a:rPr lang="en" sz="1600"/>
              <a:t> wave </a:t>
            </a:r>
            <a:r>
              <a:rPr lang="en" sz="1600"/>
              <a:t>causes </a:t>
            </a:r>
            <a:r>
              <a:rPr lang="en" sz="1600"/>
              <a:t>fertilization envelope + egg activation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Interesting note: PIP</a:t>
            </a:r>
            <a:r>
              <a:rPr baseline="-25000" lang="en" sz="1600"/>
              <a:t>2</a:t>
            </a:r>
            <a:r>
              <a:rPr lang="en" sz="1600"/>
              <a:t> -(phospholipase C)-&gt; IP</a:t>
            </a:r>
            <a:r>
              <a:rPr baseline="-25000" lang="en" sz="1600"/>
              <a:t>3</a:t>
            </a:r>
            <a:r>
              <a:rPr lang="en" sz="1600"/>
              <a:t> and DAG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Sea urchins and mammals</a:t>
            </a:r>
            <a:endParaRPr sz="1600"/>
          </a:p>
        </p:txBody>
      </p:sp>
      <p:pic>
        <p:nvPicPr>
          <p:cNvPr id="378" name="Google Shape;3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25" y="0"/>
            <a:ext cx="3285974" cy="24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28"/>
          <p:cNvPicPr preferRelativeResize="0"/>
          <p:nvPr/>
        </p:nvPicPr>
        <p:blipFill rotWithShape="1">
          <a:blip r:embed="rId3">
            <a:alphaModFix/>
          </a:blip>
          <a:srcRect b="10292" l="0" r="0" t="3797"/>
          <a:stretch/>
        </p:blipFill>
        <p:spPr>
          <a:xfrm>
            <a:off x="986311" y="566350"/>
            <a:ext cx="7171374" cy="46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8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Slow block to polyspermy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37" y="0"/>
            <a:ext cx="820132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9"/>
          <p:cNvSpPr txBox="1"/>
          <p:nvPr/>
        </p:nvSpPr>
        <p:spPr>
          <a:xfrm>
            <a:off x="7020000" y="1226075"/>
            <a:ext cx="7701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(Corona Radiata)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events upon sperm binding</a:t>
            </a:r>
            <a:endParaRPr/>
          </a:p>
        </p:txBody>
      </p:sp>
      <p:pic>
        <p:nvPicPr>
          <p:cNvPr id="396" name="Google Shape;3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550" y="1289325"/>
            <a:ext cx="4364500" cy="37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Cortical rotation, toward point of sperm binding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Forms gray crescent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Uses the sperm’s centrioles (MTOC)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Finish a several decade-long meiosis!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Fuse resulting nuclei with sperm nuclei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Skip G</a:t>
            </a:r>
            <a:r>
              <a:rPr baseline="-25000" lang="en" sz="1600"/>
              <a:t>1</a:t>
            </a:r>
            <a:r>
              <a:rPr lang="en" sz="1600"/>
              <a:t> and G</a:t>
            </a:r>
            <a:r>
              <a:rPr baseline="-25000" lang="en" sz="1600"/>
              <a:t>2</a:t>
            </a:r>
            <a:r>
              <a:rPr lang="en" sz="1600"/>
              <a:t>, use the protein/mRNA stored up from oogenesis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Cleverly use nuclear-cytoplasmic ratio for regulation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Blastula = many blastomeres + blastocoel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Animal and vegetal pole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Holoblastic - low yolk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Echinoderms, mammals, annelids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Meroblastic - very yolky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Birds/other reptiles, fishes, insects</a:t>
            </a:r>
            <a:endParaRPr sz="1600"/>
          </a:p>
        </p:txBody>
      </p:sp>
      <p:pic>
        <p:nvPicPr>
          <p:cNvPr id="403" name="Google Shape;4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225" y="0"/>
            <a:ext cx="2895774" cy="17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1"/>
          <p:cNvPicPr preferRelativeResize="0"/>
          <p:nvPr/>
        </p:nvPicPr>
        <p:blipFill rotWithShape="1">
          <a:blip r:embed="rId4">
            <a:alphaModFix/>
          </a:blip>
          <a:srcRect b="48930" l="0" r="0" t="0"/>
          <a:stretch/>
        </p:blipFill>
        <p:spPr>
          <a:xfrm>
            <a:off x="662375" y="3924300"/>
            <a:ext cx="4602999" cy="11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1"/>
          <p:cNvPicPr preferRelativeResize="0"/>
          <p:nvPr/>
        </p:nvPicPr>
        <p:blipFill rotWithShape="1">
          <a:blip r:embed="rId5">
            <a:alphaModFix/>
          </a:blip>
          <a:srcRect b="6801" l="0" r="0" t="9334"/>
          <a:stretch/>
        </p:blipFill>
        <p:spPr>
          <a:xfrm>
            <a:off x="5554400" y="2889325"/>
            <a:ext cx="3461676" cy="21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Cleavage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Sexual Differentiation</a:t>
            </a:r>
            <a:endParaRPr/>
          </a:p>
        </p:txBody>
      </p:sp>
      <p:sp>
        <p:nvSpPr>
          <p:cNvPr id="284" name="Google Shape;284;p14"/>
          <p:cNvSpPr txBox="1"/>
          <p:nvPr/>
        </p:nvSpPr>
        <p:spPr>
          <a:xfrm>
            <a:off x="1303800" y="1617600"/>
            <a:ext cx="7030500" cy="30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●"/>
            </a:pPr>
            <a:r>
              <a:rPr b="1"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ex-determining </a:t>
            </a:r>
            <a:r>
              <a:rPr b="1"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egion </a:t>
            </a:r>
            <a:r>
              <a:rPr b="1"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Absence =&gt; female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2 or more X’s + Y - Klinefelter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XO - Turner Syndrome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Wolffian vs. Müllerian ducts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700" y="1018375"/>
            <a:ext cx="3539100" cy="34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"/>
          <p:cNvSpPr txBox="1"/>
          <p:nvPr>
            <p:ph idx="4294967295" type="title"/>
          </p:nvPr>
        </p:nvSpPr>
        <p:spPr>
          <a:xfrm>
            <a:off x="511350" y="20721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necessary but good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 aware of</a:t>
            </a:r>
            <a:endParaRPr/>
          </a:p>
        </p:txBody>
      </p:sp>
      <p:pic>
        <p:nvPicPr>
          <p:cNvPr id="412" name="Google Shape;4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670" y="0"/>
            <a:ext cx="28753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Morphogenesis </a:t>
            </a:r>
            <a:r>
              <a:rPr lang="en"/>
              <a:t>-</a:t>
            </a:r>
            <a:r>
              <a:rPr lang="en"/>
              <a:t> Gastrulation</a:t>
            </a:r>
            <a:endParaRPr/>
          </a:p>
        </p:txBody>
      </p:sp>
      <p:sp>
        <p:nvSpPr>
          <p:cNvPr id="418" name="Google Shape;418;p33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Blastula -&gt; gastrula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Establish embryonic germ layers/primitive gut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Diploblasts - two layers: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Cnidarians, ctenophores (radial symmetric)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Ectoderm and endoderm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Triploblasts - three layers: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Basically everything else - Bilateria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Adds the mesoderm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4"/>
          <p:cNvSpPr txBox="1"/>
          <p:nvPr>
            <p:ph idx="4294967295" type="title"/>
          </p:nvPr>
        </p:nvSpPr>
        <p:spPr>
          <a:xfrm>
            <a:off x="87800" y="19277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Movement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Patterns</a:t>
            </a:r>
            <a:endParaRPr/>
          </a:p>
        </p:txBody>
      </p:sp>
      <p:pic>
        <p:nvPicPr>
          <p:cNvPr id="424" name="Google Shape;4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511" y="0"/>
            <a:ext cx="55334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4"/>
          <p:cNvSpPr txBox="1"/>
          <p:nvPr/>
        </p:nvSpPr>
        <p:spPr>
          <a:xfrm>
            <a:off x="3314900" y="1201048"/>
            <a:ext cx="4878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1.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Nunito"/>
                <a:ea typeface="Nunito"/>
                <a:cs typeface="Nunito"/>
                <a:sym typeface="Nunito"/>
              </a:rPr>
            </a:br>
            <a:r>
              <a:rPr lang="en">
                <a:latin typeface="Nunito"/>
                <a:ea typeface="Nunito"/>
                <a:cs typeface="Nunito"/>
                <a:sym typeface="Nunito"/>
              </a:rPr>
              <a:t>2.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3.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6" name="Google Shape;426;p34"/>
          <p:cNvSpPr txBox="1"/>
          <p:nvPr/>
        </p:nvSpPr>
        <p:spPr>
          <a:xfrm>
            <a:off x="3314899" y="2822350"/>
            <a:ext cx="4002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4.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5.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5"/>
          <p:cNvSpPr txBox="1"/>
          <p:nvPr>
            <p:ph type="title"/>
          </p:nvPr>
        </p:nvSpPr>
        <p:spPr>
          <a:xfrm>
            <a:off x="1303800" y="598575"/>
            <a:ext cx="45573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Gastrulation Patterns: Sea Urchins</a:t>
            </a:r>
            <a:endParaRPr/>
          </a:p>
        </p:txBody>
      </p:sp>
      <p:sp>
        <p:nvSpPr>
          <p:cNvPr id="432" name="Google Shape;432;p35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Blastopore opens to archenteron - invagination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Primary mesenchyme cells - ingression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Filopodia drag archenteron through,</a:t>
            </a:r>
            <a:br>
              <a:rPr lang="en" sz="1600"/>
            </a:br>
            <a:r>
              <a:rPr lang="en" sz="1600"/>
              <a:t>forming the primitive gut tube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Deuterostome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Blastopore becomes anus, other side is</a:t>
            </a:r>
            <a:br>
              <a:rPr lang="en" sz="1600"/>
            </a:br>
            <a:r>
              <a:rPr lang="en" sz="1600"/>
              <a:t>mouth</a:t>
            </a:r>
            <a:endParaRPr sz="1600"/>
          </a:p>
        </p:txBody>
      </p:sp>
      <p:pic>
        <p:nvPicPr>
          <p:cNvPr id="433" name="Google Shape;433;p35"/>
          <p:cNvPicPr preferRelativeResize="0"/>
          <p:nvPr/>
        </p:nvPicPr>
        <p:blipFill rotWithShape="1">
          <a:blip r:embed="rId3">
            <a:alphaModFix/>
          </a:blip>
          <a:srcRect b="0" l="2153" r="2125" t="0"/>
          <a:stretch/>
        </p:blipFill>
        <p:spPr>
          <a:xfrm>
            <a:off x="6116225" y="157800"/>
            <a:ext cx="3027775" cy="47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Gastrulation Patterns: Amphibians (</a:t>
            </a:r>
            <a:r>
              <a:rPr i="1" lang="en"/>
              <a:t>Xenopus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6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Invagination at gray crescent, forming dorsal lip of blastopore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Involution to form/expand archenteron while displacing the blastocoel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Epiboly of animal pole cells to form ectoderm, encircling the blastopore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Deuterostome - anus at blastopore, mouth breaks from archenteron</a:t>
            </a:r>
            <a:endParaRPr sz="1600"/>
          </a:p>
        </p:txBody>
      </p:sp>
      <p:pic>
        <p:nvPicPr>
          <p:cNvPr id="440" name="Google Shape;440;p36"/>
          <p:cNvPicPr preferRelativeResize="0"/>
          <p:nvPr/>
        </p:nvPicPr>
        <p:blipFill rotWithShape="1">
          <a:blip r:embed="rId3">
            <a:alphaModFix/>
          </a:blip>
          <a:srcRect b="0" l="0" r="0" t="28825"/>
          <a:stretch/>
        </p:blipFill>
        <p:spPr>
          <a:xfrm>
            <a:off x="717700" y="2759500"/>
            <a:ext cx="7745151" cy="23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7"/>
          <p:cNvSpPr txBox="1"/>
          <p:nvPr>
            <p:ph type="title"/>
          </p:nvPr>
        </p:nvSpPr>
        <p:spPr>
          <a:xfrm>
            <a:off x="1303800" y="598575"/>
            <a:ext cx="41388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Gastrulation Patterns: Birds</a:t>
            </a:r>
            <a:endParaRPr/>
          </a:p>
        </p:txBody>
      </p:sp>
      <p:sp>
        <p:nvSpPr>
          <p:cNvPr id="446" name="Google Shape;446;p37"/>
          <p:cNvSpPr txBox="1"/>
          <p:nvPr>
            <p:ph idx="1" type="body"/>
          </p:nvPr>
        </p:nvSpPr>
        <p:spPr>
          <a:xfrm>
            <a:off x="11514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High amount of yolk restricts area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Ingression at primitive streak of mesoderm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Delamination into epiblast and hypoblast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Epiblast forms all of embryo</a:t>
            </a:r>
            <a:endParaRPr sz="1600"/>
          </a:p>
        </p:txBody>
      </p:sp>
      <p:pic>
        <p:nvPicPr>
          <p:cNvPr id="447" name="Google Shape;447;p37"/>
          <p:cNvPicPr preferRelativeResize="0"/>
          <p:nvPr/>
        </p:nvPicPr>
        <p:blipFill rotWithShape="1">
          <a:blip r:embed="rId3">
            <a:alphaModFix/>
          </a:blip>
          <a:srcRect b="8329" l="43836" r="0" t="46935"/>
          <a:stretch/>
        </p:blipFill>
        <p:spPr>
          <a:xfrm>
            <a:off x="522500" y="2842601"/>
            <a:ext cx="3851801" cy="23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6100" y="97192"/>
            <a:ext cx="3591776" cy="494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8"/>
          <p:cNvSpPr txBox="1"/>
          <p:nvPr>
            <p:ph type="title"/>
          </p:nvPr>
        </p:nvSpPr>
        <p:spPr>
          <a:xfrm>
            <a:off x="1303800" y="598575"/>
            <a:ext cx="3621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Gastrulation Patterns: Humans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Blastocyst = mammalian blastula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Inner cell mass = embryo proper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Splits into epiblast and hypoblast, like birds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Trophoblast = outer layer of blastocyst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Invades endometrium, contributes to placenta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Extraembryonic membranes (amniotes):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Chorion - gas exchange, later waste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Amnion - cushion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Yolk Sac - food supply, forms blood cells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Allantois - waste (leads to umbilical cord)</a:t>
            </a:r>
            <a:endParaRPr sz="1600"/>
          </a:p>
        </p:txBody>
      </p:sp>
      <p:pic>
        <p:nvPicPr>
          <p:cNvPr id="455" name="Google Shape;4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045" y="0"/>
            <a:ext cx="209596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Main case: neurulation</a:t>
            </a:r>
            <a:br>
              <a:rPr lang="en" sz="1600"/>
            </a:br>
            <a:r>
              <a:rPr lang="en" sz="1600"/>
              <a:t>(Frog embryo)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Form spinal cord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Chordates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Induction by dorsal</a:t>
            </a:r>
            <a:br>
              <a:rPr lang="en" sz="1600"/>
            </a:br>
            <a:r>
              <a:rPr lang="en" sz="1600"/>
              <a:t>mesoderm</a:t>
            </a:r>
            <a:endParaRPr sz="1600"/>
          </a:p>
        </p:txBody>
      </p:sp>
      <p:sp>
        <p:nvSpPr>
          <p:cNvPr id="461" name="Google Shape;461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Morphogenesis - Organogenesis</a:t>
            </a:r>
            <a:endParaRPr/>
          </a:p>
        </p:txBody>
      </p:sp>
      <p:pic>
        <p:nvPicPr>
          <p:cNvPr id="462" name="Google Shape;462;p39"/>
          <p:cNvPicPr preferRelativeResize="0"/>
          <p:nvPr/>
        </p:nvPicPr>
        <p:blipFill rotWithShape="1">
          <a:blip r:embed="rId3">
            <a:alphaModFix/>
          </a:blip>
          <a:srcRect b="9444" l="12114" r="8965" t="7124"/>
          <a:stretch/>
        </p:blipFill>
        <p:spPr>
          <a:xfrm>
            <a:off x="4082775" y="1130875"/>
            <a:ext cx="5061226" cy="40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188" y="0"/>
            <a:ext cx="40996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Migration</a:t>
            </a:r>
            <a:endParaRPr/>
          </a:p>
        </p:txBody>
      </p:sp>
      <p:sp>
        <p:nvSpPr>
          <p:cNvPr id="473" name="Google Shape;473;p41"/>
          <p:cNvSpPr txBox="1"/>
          <p:nvPr>
            <p:ph idx="1" type="body"/>
          </p:nvPr>
        </p:nvSpPr>
        <p:spPr>
          <a:xfrm>
            <a:off x="1303800" y="1597875"/>
            <a:ext cx="38274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Neural crest cells - teeth, skull bones, peripheral nerves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Somites - proof of segmentation, many derivatives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Cell adhesion molecules (CAMs) in</a:t>
            </a:r>
            <a:br>
              <a:rPr lang="en" sz="1600"/>
            </a:br>
            <a:r>
              <a:rPr lang="en" sz="1600"/>
              <a:t>extracellular matrix (ECM)</a:t>
            </a:r>
            <a:endParaRPr sz="1600"/>
          </a:p>
        </p:txBody>
      </p:sp>
      <p:pic>
        <p:nvPicPr>
          <p:cNvPr id="474" name="Google Shape;4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200" y="1130700"/>
            <a:ext cx="4012799" cy="40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575" y="3312594"/>
            <a:ext cx="4012802" cy="183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983" y="0"/>
            <a:ext cx="768403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5"/>
          <p:cNvSpPr txBox="1"/>
          <p:nvPr/>
        </p:nvSpPr>
        <p:spPr>
          <a:xfrm>
            <a:off x="4208975" y="269125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Blood-testis barrier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2" name="Google Shape;292;p15"/>
          <p:cNvSpPr txBox="1"/>
          <p:nvPr/>
        </p:nvSpPr>
        <p:spPr>
          <a:xfrm>
            <a:off x="3857625" y="4410825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Acrosome, nucleus, centriole pair, and mitochondria wrapped around flagellum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Fate</a:t>
            </a:r>
            <a:endParaRPr/>
          </a:p>
        </p:txBody>
      </p:sp>
      <p:sp>
        <p:nvSpPr>
          <p:cNvPr id="481" name="Google Shape;481;p42"/>
          <p:cNvSpPr txBox="1"/>
          <p:nvPr>
            <p:ph idx="1" type="body"/>
          </p:nvPr>
        </p:nvSpPr>
        <p:spPr>
          <a:xfrm>
            <a:off x="1060175" y="1597875"/>
            <a:ext cx="3454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Protostome - determinate, [spiral, schizocoelous]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Fate maps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 granules - posterior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Deuterostome - indeterminate, [radial, enterocoelous]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Targeted apoptosis</a:t>
            </a:r>
            <a:endParaRPr sz="1600"/>
          </a:p>
        </p:txBody>
      </p:sp>
      <p:pic>
        <p:nvPicPr>
          <p:cNvPr id="482" name="Google Shape;4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604" y="0"/>
            <a:ext cx="470739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82082"/>
            <a:ext cx="4514675" cy="1361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3"/>
          <p:cNvSpPr txBox="1"/>
          <p:nvPr>
            <p:ph idx="1" type="body"/>
          </p:nvPr>
        </p:nvSpPr>
        <p:spPr>
          <a:xfrm>
            <a:off x="1303800" y="1597875"/>
            <a:ext cx="74073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Dorsal-ventral - Spemann’s Organizer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Bone morphogenetic protein 4 (BMP-4) - inhibit ventral development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Proximal-distal - Apical ectodermal ridge (AER)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Fibroblast growth factor (FGF) - distal bud growth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Anterior-posterior - Zone of polarizing activity (ZPA)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Sonic hedgehog (Shh) - posterior development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Hox genes control overall spatial</a:t>
            </a:r>
            <a:br>
              <a:rPr lang="en" sz="1600"/>
            </a:br>
            <a:r>
              <a:rPr lang="en" sz="1600"/>
              <a:t>patterns</a:t>
            </a:r>
            <a:endParaRPr sz="1600"/>
          </a:p>
        </p:txBody>
      </p:sp>
      <p:sp>
        <p:nvSpPr>
          <p:cNvPr id="489" name="Google Shape;489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Axes Formation</a:t>
            </a:r>
            <a:endParaRPr/>
          </a:p>
        </p:txBody>
      </p:sp>
      <p:pic>
        <p:nvPicPr>
          <p:cNvPr id="490" name="Google Shape;4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9535" y="2397375"/>
            <a:ext cx="1989615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3"/>
          <p:cNvPicPr preferRelativeResize="0"/>
          <p:nvPr/>
        </p:nvPicPr>
        <p:blipFill rotWithShape="1">
          <a:blip r:embed="rId4">
            <a:alphaModFix/>
          </a:blip>
          <a:srcRect b="0" l="0" r="0" t="3250"/>
          <a:stretch/>
        </p:blipFill>
        <p:spPr>
          <a:xfrm>
            <a:off x="5274375" y="3419575"/>
            <a:ext cx="3869624" cy="17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677" y="3912327"/>
            <a:ext cx="1206850" cy="11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8425" y="0"/>
            <a:ext cx="2375575" cy="192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6"/>
          <p:cNvPicPr preferRelativeResize="0"/>
          <p:nvPr/>
        </p:nvPicPr>
        <p:blipFill rotWithShape="1">
          <a:blip r:embed="rId3">
            <a:alphaModFix/>
          </a:blip>
          <a:srcRect b="11559" l="16306" r="16861" t="0"/>
          <a:stretch/>
        </p:blipFill>
        <p:spPr>
          <a:xfrm>
            <a:off x="4002725" y="319263"/>
            <a:ext cx="4932466" cy="45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050" y="152400"/>
            <a:ext cx="287727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Hypothalamic–pituitary–gonadal axis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7"/>
          <p:cNvSpPr txBox="1"/>
          <p:nvPr/>
        </p:nvSpPr>
        <p:spPr>
          <a:xfrm>
            <a:off x="1303800" y="1617600"/>
            <a:ext cx="7030500" cy="30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Hypothalamus: Gonadotropin-releasing hormone (GnRH)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Anterior Pituitary: </a:t>
            </a: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Gonadotropins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Follicle-stimulating hormone (FSH)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Luteinizing hormone (LH)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Gonads: steroid sex hormones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Androgens (testosterone) - also from adrenal cortex!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Estrogens (estradiol) and progestins (progesterone)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Activin and inhibin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080" y="0"/>
            <a:ext cx="454584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/>
          <p:nvPr>
            <p:ph type="title"/>
          </p:nvPr>
        </p:nvSpPr>
        <p:spPr>
          <a:xfrm>
            <a:off x="1303800" y="598575"/>
            <a:ext cx="25986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Ovarian/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Uterine/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Menstrual Cycle</a:t>
            </a:r>
            <a:r>
              <a:rPr lang="en"/>
              <a:t> </a:t>
            </a:r>
            <a:endParaRPr/>
          </a:p>
        </p:txBody>
      </p:sp>
      <p:sp>
        <p:nvSpPr>
          <p:cNvPr id="315" name="Google Shape;315;p19"/>
          <p:cNvSpPr txBox="1"/>
          <p:nvPr/>
        </p:nvSpPr>
        <p:spPr>
          <a:xfrm>
            <a:off x="1303800" y="1617600"/>
            <a:ext cx="7030500" cy="30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6" name="Google Shape;3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275" y="0"/>
            <a:ext cx="52718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Ovarian Cycle</a:t>
            </a:r>
            <a:r>
              <a:rPr lang="en"/>
              <a:t> </a:t>
            </a:r>
            <a:endParaRPr/>
          </a:p>
        </p:txBody>
      </p:sp>
      <p:sp>
        <p:nvSpPr>
          <p:cNvPr id="322" name="Google Shape;322;p20"/>
          <p:cNvSpPr txBox="1"/>
          <p:nvPr/>
        </p:nvSpPr>
        <p:spPr>
          <a:xfrm>
            <a:off x="1303800" y="1617600"/>
            <a:ext cx="7030500" cy="30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Follicle = egg + granulosa + theca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Theca -&gt; androstenedione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Granulosa convert it into </a:t>
            </a:r>
            <a:b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estrogen using aromatase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3" name="Google Shape;3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126" y="2643100"/>
            <a:ext cx="3333875" cy="2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50" y="3498775"/>
            <a:ext cx="4024850" cy="13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0"/>
          <p:cNvPicPr preferRelativeResize="0"/>
          <p:nvPr/>
        </p:nvPicPr>
        <p:blipFill rotWithShape="1">
          <a:blip r:embed="rId5">
            <a:alphaModFix/>
          </a:blip>
          <a:srcRect b="15325" l="0" r="0" t="0"/>
          <a:stretch/>
        </p:blipFill>
        <p:spPr>
          <a:xfrm>
            <a:off x="6623750" y="32325"/>
            <a:ext cx="2520250" cy="261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Cycle</a:t>
            </a:r>
            <a:br>
              <a:rPr lang="en"/>
            </a:br>
            <a:r>
              <a:rPr lang="en"/>
              <a:t>(Early Follicular Phase)</a:t>
            </a:r>
            <a:endParaRPr/>
          </a:p>
        </p:txBody>
      </p:sp>
      <p:sp>
        <p:nvSpPr>
          <p:cNvPr id="331" name="Google Shape;331;p21"/>
          <p:cNvSpPr txBox="1"/>
          <p:nvPr/>
        </p:nvSpPr>
        <p:spPr>
          <a:xfrm>
            <a:off x="1303800" y="1617600"/>
            <a:ext cx="7030500" cy="30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GnRH induce follicle growth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FSH stimulates follicles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More granulosa =&gt; more estrogen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LH stimulates theca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■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Allows</a:t>
            </a: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granulosa to produce</a:t>
            </a:r>
            <a:b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more estrogen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■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Self-sustained production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Dip in FSH/LH (inhibit anterior pituitary)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Tricky: suppress other follicle growth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Only one follicle is needed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2" name="Google Shape;332;p21"/>
          <p:cNvPicPr preferRelativeResize="0"/>
          <p:nvPr/>
        </p:nvPicPr>
        <p:blipFill rotWithShape="1">
          <a:blip r:embed="rId3">
            <a:alphaModFix/>
          </a:blip>
          <a:srcRect b="0" l="0" r="38593" t="0"/>
          <a:stretch/>
        </p:blipFill>
        <p:spPr>
          <a:xfrm>
            <a:off x="5906675" y="0"/>
            <a:ext cx="32373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